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679" r:id="rId3"/>
  </p:sldMasterIdLst>
  <p:sldIdLst>
    <p:sldId id="259" r:id="rId4"/>
  </p:sldIdLst>
  <p:sldSz cx="43891200" cy="320040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B97C"/>
    <a:srgbClr val="F6D7A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94"/>
    <p:restoredTop sz="94678"/>
  </p:normalViewPr>
  <p:slideViewPr>
    <p:cSldViewPr snapToGrid="0" snapToObjects="1" showGuides="1">
      <p:cViewPr>
        <p:scale>
          <a:sx n="10" d="100"/>
          <a:sy n="10" d="100"/>
        </p:scale>
        <p:origin x="4048" y="2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Content Placeholder 2"/>
          <p:cNvSpPr>
            <a:spLocks noGrp="1"/>
          </p:cNvSpPr>
          <p:nvPr>
            <p:ph idx="1"/>
          </p:nvPr>
        </p:nvSpPr>
        <p:spPr>
          <a:xfrm>
            <a:off x="18659477" y="4607991"/>
            <a:ext cx="22219920" cy="22743583"/>
          </a:xfrm>
        </p:spPr>
        <p:txBody>
          <a:bodyPr/>
          <a:lstStyle>
            <a:lvl1pPr>
              <a:defRPr sz="14933"/>
            </a:lvl1pPr>
            <a:lvl2pPr>
              <a:defRPr sz="13067"/>
            </a:lvl2pPr>
            <a:lvl3pPr>
              <a:defRPr sz="11200"/>
            </a:lvl3pPr>
            <a:lvl4pPr>
              <a:defRPr sz="9333"/>
            </a:lvl4pPr>
            <a:lvl5pPr>
              <a:defRPr sz="9333"/>
            </a:lvl5pPr>
            <a:lvl6pPr>
              <a:defRPr sz="9333"/>
            </a:lvl6pPr>
            <a:lvl7pPr>
              <a:defRPr sz="9333"/>
            </a:lvl7pPr>
            <a:lvl8pPr>
              <a:defRPr sz="9333"/>
            </a:lvl8pPr>
            <a:lvl9pPr>
              <a:defRPr sz="9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913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607991"/>
            <a:ext cx="22219920" cy="22743583"/>
          </a:xfrm>
        </p:spPr>
        <p:txBody>
          <a:bodyPr anchor="t"/>
          <a:lstStyle>
            <a:lvl1pPr marL="0" indent="0">
              <a:buNone/>
              <a:defRPr sz="14933"/>
            </a:lvl1pPr>
            <a:lvl2pPr marL="2133615" indent="0">
              <a:buNone/>
              <a:defRPr sz="13067"/>
            </a:lvl2pPr>
            <a:lvl3pPr marL="4267230" indent="0">
              <a:buNone/>
              <a:defRPr sz="11200"/>
            </a:lvl3pPr>
            <a:lvl4pPr marL="6400846" indent="0">
              <a:buNone/>
              <a:defRPr sz="9333"/>
            </a:lvl4pPr>
            <a:lvl5pPr marL="8534461" indent="0">
              <a:buNone/>
              <a:defRPr sz="9333"/>
            </a:lvl5pPr>
            <a:lvl6pPr marL="10668076" indent="0">
              <a:buNone/>
              <a:defRPr sz="9333"/>
            </a:lvl6pPr>
            <a:lvl7pPr marL="12801691" indent="0">
              <a:buNone/>
              <a:defRPr sz="9333"/>
            </a:lvl7pPr>
            <a:lvl8pPr marL="14935307" indent="0">
              <a:buNone/>
              <a:defRPr sz="9333"/>
            </a:lvl8pPr>
            <a:lvl9pPr marL="17068922" indent="0">
              <a:buNone/>
              <a:defRPr sz="9333"/>
            </a:lvl9pPr>
          </a:lstStyle>
          <a:p>
            <a:r>
              <a:rPr lang="en-US"/>
              <a:t>Click icon to add picture</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897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4899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03917"/>
            <a:ext cx="9464040" cy="271219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03917"/>
            <a:ext cx="27843480" cy="271219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7202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528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237694"/>
            <a:ext cx="37307520" cy="11142133"/>
          </a:xfrm>
        </p:spPr>
        <p:txBody>
          <a:bodyPr anchor="b"/>
          <a:lstStyle>
            <a:lvl1pPr algn="ctr">
              <a:defRPr sz="28000"/>
            </a:lvl1pPr>
          </a:lstStyle>
          <a:p>
            <a:r>
              <a:rPr lang="en-US"/>
              <a:t>Click to edit Master title style</a:t>
            </a:r>
            <a:endParaRPr lang="en-US" dirty="0"/>
          </a:p>
        </p:txBody>
      </p:sp>
      <p:sp>
        <p:nvSpPr>
          <p:cNvPr id="3" name="Subtitle 2"/>
          <p:cNvSpPr>
            <a:spLocks noGrp="1"/>
          </p:cNvSpPr>
          <p:nvPr>
            <p:ph type="subTitle" idx="1"/>
          </p:nvPr>
        </p:nvSpPr>
        <p:spPr>
          <a:xfrm>
            <a:off x="5486400" y="16809511"/>
            <a:ext cx="32918400" cy="7726889"/>
          </a:xfrm>
        </p:spPr>
        <p:txBody>
          <a:bodyPr/>
          <a:lstStyle>
            <a:lvl1pPr marL="0" indent="0" algn="ctr">
              <a:buNone/>
              <a:defRPr sz="11200"/>
            </a:lvl1pPr>
            <a:lvl2pPr marL="2133615" indent="0" algn="ctr">
              <a:buNone/>
              <a:defRPr sz="9333"/>
            </a:lvl2pPr>
            <a:lvl3pPr marL="4267230" indent="0" algn="ctr">
              <a:buNone/>
              <a:defRPr sz="8400"/>
            </a:lvl3pPr>
            <a:lvl4pPr marL="6400846" indent="0" algn="ctr">
              <a:buNone/>
              <a:defRPr sz="7467"/>
            </a:lvl4pPr>
            <a:lvl5pPr marL="8534461" indent="0" algn="ctr">
              <a:buNone/>
              <a:defRPr sz="7467"/>
            </a:lvl5pPr>
            <a:lvl6pPr marL="10668076" indent="0" algn="ctr">
              <a:buNone/>
              <a:defRPr sz="7467"/>
            </a:lvl6pPr>
            <a:lvl7pPr marL="12801691" indent="0" algn="ctr">
              <a:buNone/>
              <a:defRPr sz="7467"/>
            </a:lvl7pPr>
            <a:lvl8pPr marL="14935307" indent="0" algn="ctr">
              <a:buNone/>
              <a:defRPr sz="7467"/>
            </a:lvl8pPr>
            <a:lvl9pPr marL="17068922" indent="0" algn="ctr">
              <a:buNone/>
              <a:defRPr sz="74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454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939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7978784"/>
            <a:ext cx="37856160" cy="13312773"/>
          </a:xfrm>
        </p:spPr>
        <p:txBody>
          <a:bodyPr anchor="b"/>
          <a:lstStyle>
            <a:lvl1pPr>
              <a:defRPr sz="28000"/>
            </a:lvl1pPr>
          </a:lstStyle>
          <a:p>
            <a:r>
              <a:rPr lang="en-US"/>
              <a:t>Click to edit Master title style</a:t>
            </a:r>
            <a:endParaRPr lang="en-US" dirty="0"/>
          </a:p>
        </p:txBody>
      </p:sp>
      <p:sp>
        <p:nvSpPr>
          <p:cNvPr id="3" name="Text Placeholder 2"/>
          <p:cNvSpPr>
            <a:spLocks noGrp="1"/>
          </p:cNvSpPr>
          <p:nvPr>
            <p:ph type="body" idx="1"/>
          </p:nvPr>
        </p:nvSpPr>
        <p:spPr>
          <a:xfrm>
            <a:off x="2994662" y="21417501"/>
            <a:ext cx="37856160" cy="7000873"/>
          </a:xfrm>
        </p:spPr>
        <p:txBody>
          <a:bodyPr/>
          <a:lstStyle>
            <a:lvl1pPr marL="0" indent="0">
              <a:buNone/>
              <a:defRPr sz="11200">
                <a:solidFill>
                  <a:schemeClr val="tx1"/>
                </a:solidFill>
              </a:defRPr>
            </a:lvl1pPr>
            <a:lvl2pPr marL="2133615" indent="0">
              <a:buNone/>
              <a:defRPr sz="9333">
                <a:solidFill>
                  <a:schemeClr val="tx1">
                    <a:tint val="75000"/>
                  </a:schemeClr>
                </a:solidFill>
              </a:defRPr>
            </a:lvl2pPr>
            <a:lvl3pPr marL="4267230" indent="0">
              <a:buNone/>
              <a:defRPr sz="8400">
                <a:solidFill>
                  <a:schemeClr val="tx1">
                    <a:tint val="75000"/>
                  </a:schemeClr>
                </a:solidFill>
              </a:defRPr>
            </a:lvl3pPr>
            <a:lvl4pPr marL="6400846" indent="0">
              <a:buNone/>
              <a:defRPr sz="7467">
                <a:solidFill>
                  <a:schemeClr val="tx1">
                    <a:tint val="75000"/>
                  </a:schemeClr>
                </a:solidFill>
              </a:defRPr>
            </a:lvl4pPr>
            <a:lvl5pPr marL="8534461" indent="0">
              <a:buNone/>
              <a:defRPr sz="7467">
                <a:solidFill>
                  <a:schemeClr val="tx1">
                    <a:tint val="75000"/>
                  </a:schemeClr>
                </a:solidFill>
              </a:defRPr>
            </a:lvl5pPr>
            <a:lvl6pPr marL="10668076" indent="0">
              <a:buNone/>
              <a:defRPr sz="7467">
                <a:solidFill>
                  <a:schemeClr val="tx1">
                    <a:tint val="75000"/>
                  </a:schemeClr>
                </a:solidFill>
              </a:defRPr>
            </a:lvl6pPr>
            <a:lvl7pPr marL="12801691" indent="0">
              <a:buNone/>
              <a:defRPr sz="7467">
                <a:solidFill>
                  <a:schemeClr val="tx1">
                    <a:tint val="75000"/>
                  </a:schemeClr>
                </a:solidFill>
              </a:defRPr>
            </a:lvl7pPr>
            <a:lvl8pPr marL="14935307" indent="0">
              <a:buNone/>
              <a:defRPr sz="7467">
                <a:solidFill>
                  <a:schemeClr val="tx1">
                    <a:tint val="75000"/>
                  </a:schemeClr>
                </a:solidFill>
              </a:defRPr>
            </a:lvl8pPr>
            <a:lvl9pPr marL="17068922" indent="0">
              <a:buNone/>
              <a:defRPr sz="74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02987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1016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03924"/>
            <a:ext cx="37856160" cy="6185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7845427"/>
            <a:ext cx="18568032"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4" name="Content Placeholder 3"/>
          <p:cNvSpPr>
            <a:spLocks noGrp="1"/>
          </p:cNvSpPr>
          <p:nvPr>
            <p:ph sz="half" idx="2"/>
          </p:nvPr>
        </p:nvSpPr>
        <p:spPr>
          <a:xfrm>
            <a:off x="3023242" y="11690350"/>
            <a:ext cx="18568032"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7845427"/>
            <a:ext cx="18659477"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6" name="Content Placeholder 5"/>
          <p:cNvSpPr>
            <a:spLocks noGrp="1"/>
          </p:cNvSpPr>
          <p:nvPr>
            <p:ph sz="quarter" idx="4"/>
          </p:nvPr>
        </p:nvSpPr>
        <p:spPr>
          <a:xfrm>
            <a:off x="22219922" y="11690350"/>
            <a:ext cx="18659477"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6331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291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3501959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60" userDrawn="1">
          <p15:clr>
            <a:srgbClr val="F26B43"/>
          </p15:clr>
        </p15:guide>
        <p15:guide id="19" orient="horz" pos="3600" userDrawn="1">
          <p15:clr>
            <a:srgbClr val="F26B43"/>
          </p15:clr>
        </p15:guide>
        <p15:guide id="20" orient="horz" pos="3360" userDrawn="1">
          <p15:clr>
            <a:srgbClr val="F26B43"/>
          </p15:clr>
        </p15:guide>
        <p15:guide id="21" orient="horz" pos="4320" userDrawn="1">
          <p15:clr>
            <a:srgbClr val="F26B43"/>
          </p15:clr>
        </p15:guide>
        <p15:guide id="22" orient="horz" pos="4560" userDrawn="1">
          <p15:clr>
            <a:srgbClr val="F26B43"/>
          </p15:clr>
        </p15:guide>
        <p15:guide id="23" orient="horz" pos="19440" userDrawn="1">
          <p15:clr>
            <a:srgbClr val="F26B43"/>
          </p15:clr>
        </p15:guide>
        <p15:guide id="24" orient="horz" pos="19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60" userDrawn="1">
          <p15:clr>
            <a:srgbClr val="F26B43"/>
          </p15:clr>
        </p15:guide>
        <p15:guide id="15" orient="horz" pos="3360" userDrawn="1">
          <p15:clr>
            <a:srgbClr val="F26B43"/>
          </p15:clr>
        </p15:guide>
        <p15:guide id="16" orient="horz" pos="3600" userDrawn="1">
          <p15:clr>
            <a:srgbClr val="F26B43"/>
          </p15:clr>
        </p15:guide>
        <p15:guide id="17" orient="horz" pos="4320" userDrawn="1">
          <p15:clr>
            <a:srgbClr val="F26B43"/>
          </p15:clr>
        </p15:guide>
        <p15:guide id="18" orient="horz" pos="4560" userDrawn="1">
          <p15:clr>
            <a:srgbClr val="F26B43"/>
          </p15:clr>
        </p15:guide>
        <p15:guide id="19" orient="horz" pos="19440" userDrawn="1">
          <p15:clr>
            <a:srgbClr val="F26B43"/>
          </p15:clr>
        </p15:guide>
        <p15:guide id="20" orient="horz" pos="192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03924"/>
            <a:ext cx="37856160" cy="61859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519583"/>
            <a:ext cx="37856160" cy="2030624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29662974"/>
            <a:ext cx="9875520" cy="1703917"/>
          </a:xfrm>
          <a:prstGeom prst="rect">
            <a:avLst/>
          </a:prstGeom>
        </p:spPr>
        <p:txBody>
          <a:bodyPr vert="horz" lIns="91440" tIns="45720" rIns="91440" bIns="45720" rtlCol="0" anchor="ctr"/>
          <a:lstStyle>
            <a:lvl1pPr algn="l">
              <a:defRPr sz="5600">
                <a:solidFill>
                  <a:schemeClr val="tx1">
                    <a:tint val="75000"/>
                  </a:schemeClr>
                </a:solidFill>
              </a:defRPr>
            </a:lvl1pPr>
          </a:lstStyle>
          <a:p>
            <a:fld id="{C764DE79-268F-4C1A-8933-263129D2AF90}" type="datetimeFigureOut">
              <a:rPr lang="en-US" dirty="0"/>
              <a:t>8/5/24</a:t>
            </a:fld>
            <a:endParaRPr lang="en-US" dirty="0"/>
          </a:p>
        </p:txBody>
      </p:sp>
      <p:sp>
        <p:nvSpPr>
          <p:cNvPr id="5" name="Footer Placeholder 4"/>
          <p:cNvSpPr>
            <a:spLocks noGrp="1"/>
          </p:cNvSpPr>
          <p:nvPr>
            <p:ph type="ftr" sz="quarter" idx="3"/>
          </p:nvPr>
        </p:nvSpPr>
        <p:spPr>
          <a:xfrm>
            <a:off x="14538960" y="29662974"/>
            <a:ext cx="14813280" cy="1703917"/>
          </a:xfrm>
          <a:prstGeom prst="rect">
            <a:avLst/>
          </a:prstGeom>
        </p:spPr>
        <p:txBody>
          <a:bodyPr vert="horz" lIns="91440" tIns="45720" rIns="91440" bIns="45720" rtlCol="0" anchor="ctr"/>
          <a:lstStyle>
            <a:lvl1pPr algn="ctr">
              <a:defRPr sz="5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29662974"/>
            <a:ext cx="9875520" cy="1703917"/>
          </a:xfrm>
          <a:prstGeom prst="rect">
            <a:avLst/>
          </a:prstGeom>
        </p:spPr>
        <p:txBody>
          <a:bodyPr vert="horz" lIns="91440" tIns="45720" rIns="91440" bIns="45720" rtlCol="0" anchor="ctr"/>
          <a:lstStyle>
            <a:lvl1pPr algn="r">
              <a:defRPr sz="56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20877008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4267230" rtl="0" eaLnBrk="1" latinLnBrk="0" hangingPunct="1">
        <a:lnSpc>
          <a:spcPct val="90000"/>
        </a:lnSpc>
        <a:spcBef>
          <a:spcPct val="0"/>
        </a:spcBef>
        <a:buNone/>
        <a:defRPr sz="20533" kern="1200">
          <a:solidFill>
            <a:schemeClr val="tx1"/>
          </a:solidFill>
          <a:latin typeface="+mj-lt"/>
          <a:ea typeface="+mj-ea"/>
          <a:cs typeface="+mj-cs"/>
        </a:defRPr>
      </a:lvl1pPr>
    </p:titleStyle>
    <p:bodyStyle>
      <a:lvl1pPr marL="1066808" indent="-1066808" algn="l" defTabSz="4267230" rtl="0" eaLnBrk="1" latinLnBrk="0" hangingPunct="1">
        <a:lnSpc>
          <a:spcPct val="90000"/>
        </a:lnSpc>
        <a:spcBef>
          <a:spcPts val="4667"/>
        </a:spcBef>
        <a:buFont typeface="Arial" panose="020B0604020202020204" pitchFamily="34" charset="0"/>
        <a:buChar char="•"/>
        <a:defRPr sz="13067" kern="1200">
          <a:solidFill>
            <a:schemeClr val="tx1"/>
          </a:solidFill>
          <a:latin typeface="+mn-lt"/>
          <a:ea typeface="+mn-ea"/>
          <a:cs typeface="+mn-cs"/>
        </a:defRPr>
      </a:lvl1pPr>
      <a:lvl2pPr marL="3200423" indent="-1066808" algn="l" defTabSz="4267230" rtl="0" eaLnBrk="1" latinLnBrk="0" hangingPunct="1">
        <a:lnSpc>
          <a:spcPct val="90000"/>
        </a:lnSpc>
        <a:spcBef>
          <a:spcPts val="2333"/>
        </a:spcBef>
        <a:buFont typeface="Arial" panose="020B0604020202020204" pitchFamily="34" charset="0"/>
        <a:buChar char="•"/>
        <a:defRPr sz="11200" kern="1200">
          <a:solidFill>
            <a:schemeClr val="tx1"/>
          </a:solidFill>
          <a:latin typeface="+mn-lt"/>
          <a:ea typeface="+mn-ea"/>
          <a:cs typeface="+mn-cs"/>
        </a:defRPr>
      </a:lvl2pPr>
      <a:lvl3pPr marL="5334038" indent="-1066808" algn="l" defTabSz="4267230" rtl="0" eaLnBrk="1" latinLnBrk="0" hangingPunct="1">
        <a:lnSpc>
          <a:spcPct val="90000"/>
        </a:lnSpc>
        <a:spcBef>
          <a:spcPts val="2333"/>
        </a:spcBef>
        <a:buFont typeface="Arial" panose="020B0604020202020204" pitchFamily="34" charset="0"/>
        <a:buChar char="•"/>
        <a:defRPr sz="9333" kern="1200">
          <a:solidFill>
            <a:schemeClr val="tx1"/>
          </a:solidFill>
          <a:latin typeface="+mn-lt"/>
          <a:ea typeface="+mn-ea"/>
          <a:cs typeface="+mn-cs"/>
        </a:defRPr>
      </a:lvl3pPr>
      <a:lvl4pPr marL="7467653"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4pPr>
      <a:lvl5pPr marL="960126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5pPr>
      <a:lvl6pPr marL="1173488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6pPr>
      <a:lvl7pPr marL="1386849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7pPr>
      <a:lvl8pPr marL="1600211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8pPr>
      <a:lvl9pPr marL="18135730"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9pPr>
    </p:bodyStyle>
    <p:otherStyle>
      <a:defPPr>
        <a:defRPr lang="en-US"/>
      </a:defPPr>
      <a:lvl1pPr marL="0" algn="l" defTabSz="4267230" rtl="0" eaLnBrk="1" latinLnBrk="0" hangingPunct="1">
        <a:defRPr sz="8400" kern="1200">
          <a:solidFill>
            <a:schemeClr val="tx1"/>
          </a:solidFill>
          <a:latin typeface="+mn-lt"/>
          <a:ea typeface="+mn-ea"/>
          <a:cs typeface="+mn-cs"/>
        </a:defRPr>
      </a:lvl1pPr>
      <a:lvl2pPr marL="2133615" algn="l" defTabSz="4267230" rtl="0" eaLnBrk="1" latinLnBrk="0" hangingPunct="1">
        <a:defRPr sz="8400" kern="1200">
          <a:solidFill>
            <a:schemeClr val="tx1"/>
          </a:solidFill>
          <a:latin typeface="+mn-lt"/>
          <a:ea typeface="+mn-ea"/>
          <a:cs typeface="+mn-cs"/>
        </a:defRPr>
      </a:lvl2pPr>
      <a:lvl3pPr marL="4267230" algn="l" defTabSz="4267230" rtl="0" eaLnBrk="1" latinLnBrk="0" hangingPunct="1">
        <a:defRPr sz="8400" kern="1200">
          <a:solidFill>
            <a:schemeClr val="tx1"/>
          </a:solidFill>
          <a:latin typeface="+mn-lt"/>
          <a:ea typeface="+mn-ea"/>
          <a:cs typeface="+mn-cs"/>
        </a:defRPr>
      </a:lvl3pPr>
      <a:lvl4pPr marL="6400846" algn="l" defTabSz="4267230" rtl="0" eaLnBrk="1" latinLnBrk="0" hangingPunct="1">
        <a:defRPr sz="8400" kern="1200">
          <a:solidFill>
            <a:schemeClr val="tx1"/>
          </a:solidFill>
          <a:latin typeface="+mn-lt"/>
          <a:ea typeface="+mn-ea"/>
          <a:cs typeface="+mn-cs"/>
        </a:defRPr>
      </a:lvl4pPr>
      <a:lvl5pPr marL="8534461" algn="l" defTabSz="4267230" rtl="0" eaLnBrk="1" latinLnBrk="0" hangingPunct="1">
        <a:defRPr sz="8400" kern="1200">
          <a:solidFill>
            <a:schemeClr val="tx1"/>
          </a:solidFill>
          <a:latin typeface="+mn-lt"/>
          <a:ea typeface="+mn-ea"/>
          <a:cs typeface="+mn-cs"/>
        </a:defRPr>
      </a:lvl5pPr>
      <a:lvl6pPr marL="10668076" algn="l" defTabSz="4267230" rtl="0" eaLnBrk="1" latinLnBrk="0" hangingPunct="1">
        <a:defRPr sz="8400" kern="1200">
          <a:solidFill>
            <a:schemeClr val="tx1"/>
          </a:solidFill>
          <a:latin typeface="+mn-lt"/>
          <a:ea typeface="+mn-ea"/>
          <a:cs typeface="+mn-cs"/>
        </a:defRPr>
      </a:lvl6pPr>
      <a:lvl7pPr marL="12801691" algn="l" defTabSz="4267230" rtl="0" eaLnBrk="1" latinLnBrk="0" hangingPunct="1">
        <a:defRPr sz="8400" kern="1200">
          <a:solidFill>
            <a:schemeClr val="tx1"/>
          </a:solidFill>
          <a:latin typeface="+mn-lt"/>
          <a:ea typeface="+mn-ea"/>
          <a:cs typeface="+mn-cs"/>
        </a:defRPr>
      </a:lvl7pPr>
      <a:lvl8pPr marL="14935307" algn="l" defTabSz="4267230" rtl="0" eaLnBrk="1" latinLnBrk="0" hangingPunct="1">
        <a:defRPr sz="8400" kern="1200">
          <a:solidFill>
            <a:schemeClr val="tx1"/>
          </a:solidFill>
          <a:latin typeface="+mn-lt"/>
          <a:ea typeface="+mn-ea"/>
          <a:cs typeface="+mn-cs"/>
        </a:defRPr>
      </a:lvl8pPr>
      <a:lvl9pPr marL="17068922" algn="l" defTabSz="4267230" rtl="0" eaLnBrk="1" latinLnBrk="0" hangingPunct="1">
        <a:defRPr sz="8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60" userDrawn="1">
          <p15:clr>
            <a:srgbClr val="F26B43"/>
          </p15:clr>
        </p15:guide>
        <p15:guide id="19" orient="horz" pos="3600" userDrawn="1">
          <p15:clr>
            <a:srgbClr val="F26B43"/>
          </p15:clr>
        </p15:guide>
        <p15:guide id="20" orient="horz" pos="3360" userDrawn="1">
          <p15:clr>
            <a:srgbClr val="F26B43"/>
          </p15:clr>
        </p15:guide>
        <p15:guide id="21" orient="horz" pos="4320" userDrawn="1">
          <p15:clr>
            <a:srgbClr val="F26B43"/>
          </p15:clr>
        </p15:guide>
        <p15:guide id="22" orient="horz" pos="4560" userDrawn="1">
          <p15:clr>
            <a:srgbClr val="F26B43"/>
          </p15:clr>
        </p15:guide>
        <p15:guide id="23" orient="horz" pos="19440" userDrawn="1">
          <p15:clr>
            <a:srgbClr val="F26B43"/>
          </p15:clr>
        </p15:guide>
        <p15:guide id="24" orient="horz" pos="1920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black circle with yellow border&#10;&#10;Description automatically generated">
            <a:extLst>
              <a:ext uri="{FF2B5EF4-FFF2-40B4-BE49-F238E27FC236}">
                <a16:creationId xmlns:a16="http://schemas.microsoft.com/office/drawing/2014/main" id="{676EDC75-94E3-F7AF-D9B7-9B14DF7055B4}"/>
              </a:ext>
            </a:extLst>
          </p:cNvPr>
          <p:cNvPicPr>
            <a:picLocks noChangeAspect="1"/>
          </p:cNvPicPr>
          <p:nvPr/>
        </p:nvPicPr>
        <p:blipFill>
          <a:blip r:embed="rId2"/>
          <a:stretch>
            <a:fillRect/>
          </a:stretch>
        </p:blipFill>
        <p:spPr>
          <a:xfrm>
            <a:off x="23971717" y="14057155"/>
            <a:ext cx="6769800" cy="6779137"/>
          </a:xfrm>
          <a:prstGeom prst="rect">
            <a:avLst/>
          </a:prstGeom>
        </p:spPr>
      </p:pic>
      <p:pic>
        <p:nvPicPr>
          <p:cNvPr id="13" name="Picture 12">
            <a:extLst>
              <a:ext uri="{FF2B5EF4-FFF2-40B4-BE49-F238E27FC236}">
                <a16:creationId xmlns:a16="http://schemas.microsoft.com/office/drawing/2014/main" id="{B58B1F0B-2E85-37B5-D3E8-11CD08A9FCD5}"/>
              </a:ext>
            </a:extLst>
          </p:cNvPr>
          <p:cNvPicPr>
            <a:picLocks noChangeAspect="1"/>
          </p:cNvPicPr>
          <p:nvPr/>
        </p:nvPicPr>
        <p:blipFill>
          <a:blip r:embed="rId3"/>
          <a:srcRect/>
          <a:stretch/>
        </p:blipFill>
        <p:spPr>
          <a:xfrm>
            <a:off x="1404018" y="16480057"/>
            <a:ext cx="9344735" cy="7372061"/>
          </a:xfrm>
          <a:prstGeom prst="rect">
            <a:avLst/>
          </a:prstGeom>
        </p:spPr>
      </p:pic>
      <p:sp>
        <p:nvSpPr>
          <p:cNvPr id="5" name="Rectangle 4">
            <a:extLst>
              <a:ext uri="{FF2B5EF4-FFF2-40B4-BE49-F238E27FC236}">
                <a16:creationId xmlns:a16="http://schemas.microsoft.com/office/drawing/2014/main" id="{2B5CA5B6-D4CE-784B-AFC0-F048CF28B172}"/>
              </a:ext>
            </a:extLst>
          </p:cNvPr>
          <p:cNvSpPr/>
          <p:nvPr/>
        </p:nvSpPr>
        <p:spPr>
          <a:xfrm>
            <a:off x="1176338" y="6858002"/>
            <a:ext cx="9632951" cy="8283386"/>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6" name="Rectangle 5">
            <a:extLst>
              <a:ext uri="{FF2B5EF4-FFF2-40B4-BE49-F238E27FC236}">
                <a16:creationId xmlns:a16="http://schemas.microsoft.com/office/drawing/2014/main" id="{33B62474-A209-CC48-BEED-199F51C6AFFF}"/>
              </a:ext>
            </a:extLst>
          </p:cNvPr>
          <p:cNvSpPr/>
          <p:nvPr/>
        </p:nvSpPr>
        <p:spPr>
          <a:xfrm>
            <a:off x="1176338" y="6858001"/>
            <a:ext cx="9632951"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Introduction</a:t>
            </a:r>
            <a:endParaRPr lang="en-US" sz="5000"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772572" y="8312963"/>
            <a:ext cx="8607629" cy="6966074"/>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During the 52-second total solar eclipse of 20 April, 2023 in </a:t>
            </a:r>
            <a:r>
              <a:rPr lang="en-US" sz="2800" dirty="0" err="1">
                <a:latin typeface="Arial" panose="020B0604020202020204" pitchFamily="34" charset="0"/>
                <a:cs typeface="Arial" panose="020B0604020202020204" pitchFamily="34" charset="0"/>
              </a:rPr>
              <a:t>Exmouth</a:t>
            </a:r>
            <a:r>
              <a:rPr lang="en-US" sz="2800" dirty="0">
                <a:latin typeface="Arial" panose="020B0604020202020204" pitchFamily="34" charset="0"/>
                <a:cs typeface="Arial" panose="020B0604020202020204" pitchFamily="34" charset="0"/>
              </a:rPr>
              <a:t>, Australia, we carried an experiment aiming at investigating the low solar corona. We used a low dispersion (0.28 </a:t>
            </a:r>
            <a:r>
              <a:rPr lang="en-US" sz="2800" dirty="0" err="1">
                <a:latin typeface="Arial" panose="020B0604020202020204" pitchFamily="34" charset="0"/>
                <a:cs typeface="Arial" panose="020B0604020202020204" pitchFamily="34" charset="0"/>
              </a:rPr>
              <a:t>Å</a:t>
            </a:r>
            <a:r>
              <a:rPr lang="en-US" sz="2800" dirty="0">
                <a:latin typeface="Arial" panose="020B0604020202020204" pitchFamily="34" charset="0"/>
                <a:cs typeface="Arial" panose="020B0604020202020204" pitchFamily="34" charset="0"/>
              </a:rPr>
              <a:t>/pixel) slit spectrograph to obtain spectra covering the interval from 3600-4700 </a:t>
            </a:r>
            <a:r>
              <a:rPr lang="en-US" sz="2800" dirty="0" err="1">
                <a:latin typeface="Arial" panose="020B0604020202020204" pitchFamily="34" charset="0"/>
                <a:cs typeface="Arial" panose="020B0604020202020204" pitchFamily="34" charset="0"/>
              </a:rPr>
              <a:t>Å</a:t>
            </a:r>
            <a:r>
              <a:rPr lang="en-US" sz="2800" dirty="0">
                <a:latin typeface="Arial" panose="020B0604020202020204" pitchFamily="34" charset="0"/>
                <a:cs typeface="Arial" panose="020B0604020202020204" pitchFamily="34" charset="0"/>
              </a:rPr>
              <a:t> between 1-1.5 </a:t>
            </a:r>
            <a:r>
              <a:rPr lang="en-US" sz="2800" b="0" i="0" dirty="0">
                <a:solidFill>
                  <a:srgbClr val="040C28"/>
                </a:solidFill>
                <a:effectLst/>
                <a:latin typeface="Arial" panose="020B0604020202020204" pitchFamily="34" charset="0"/>
                <a:cs typeface="Arial" panose="020B0604020202020204" pitchFamily="34" charset="0"/>
              </a:rPr>
              <a:t>R</a:t>
            </a:r>
            <a:r>
              <a:rPr lang="en-US" sz="2800" b="0" i="0" baseline="-25000" dirty="0">
                <a:solidFill>
                  <a:srgbClr val="040C28"/>
                </a:solidFill>
                <a:effectLst/>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The scattering of the </a:t>
            </a:r>
            <a:r>
              <a:rPr lang="en-US" sz="2800" dirty="0" err="1">
                <a:latin typeface="Arial" panose="020B0604020202020204" pitchFamily="34" charset="0"/>
                <a:cs typeface="Arial" panose="020B0604020202020204" pitchFamily="34" charset="0"/>
              </a:rPr>
              <a:t>photospheric</a:t>
            </a:r>
            <a:r>
              <a:rPr lang="en-US" sz="2800" dirty="0">
                <a:latin typeface="Arial" panose="020B0604020202020204" pitchFamily="34" charset="0"/>
                <a:cs typeface="Arial" panose="020B0604020202020204" pitchFamily="34" charset="0"/>
              </a:rPr>
              <a:t> emission by the high-temperature, high-velocity coronal electrons smears out any </a:t>
            </a:r>
            <a:r>
              <a:rPr lang="en-US" sz="2800" dirty="0" err="1">
                <a:latin typeface="Arial" panose="020B0604020202020204" pitchFamily="34" charset="0"/>
                <a:cs typeface="Arial" panose="020B0604020202020204" pitchFamily="34" charset="0"/>
              </a:rPr>
              <a:t>Fraunhoffer</a:t>
            </a:r>
            <a:r>
              <a:rPr lang="en-US" sz="2800" dirty="0">
                <a:latin typeface="Arial" panose="020B0604020202020204" pitchFamily="34" charset="0"/>
                <a:cs typeface="Arial" panose="020B0604020202020204" pitchFamily="34" charset="0"/>
              </a:rPr>
              <a:t> lines but leaves broad spectral signatures that can be used to infer the magnitude of the broadening and hence the coronal electron temperature (Cram, 1976). Such measurements have been carried out a few times in the past (e.g. </a:t>
            </a:r>
            <a:r>
              <a:rPr lang="en-US" sz="2800" dirty="0" err="1">
                <a:latin typeface="Arial" panose="020B0604020202020204" pitchFamily="34" charset="0"/>
                <a:cs typeface="Arial" panose="020B0604020202020204" pitchFamily="34" charset="0"/>
              </a:rPr>
              <a:t>Ichimoto</a:t>
            </a:r>
            <a:r>
              <a:rPr lang="en-US" sz="2800" dirty="0">
                <a:latin typeface="Arial" panose="020B0604020202020204" pitchFamily="34" charset="0"/>
                <a:cs typeface="Arial" panose="020B0604020202020204" pitchFamily="34" charset="0"/>
              </a:rPr>
              <a:t>, et al., 1996; Reginald, 2009) and are the basis of the upcoming CODEX mission.</a:t>
            </a:r>
          </a:p>
          <a:p>
            <a:endParaRPr lang="en-US" sz="2667"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176338" y="15692145"/>
            <a:ext cx="9632951" cy="15168856"/>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1" name="Rectangle 10">
            <a:extLst>
              <a:ext uri="{FF2B5EF4-FFF2-40B4-BE49-F238E27FC236}">
                <a16:creationId xmlns:a16="http://schemas.microsoft.com/office/drawing/2014/main" id="{2AC55AFA-F8C3-C646-9842-2C15C0F1787C}"/>
              </a:ext>
            </a:extLst>
          </p:cNvPr>
          <p:cNvSpPr/>
          <p:nvPr/>
        </p:nvSpPr>
        <p:spPr>
          <a:xfrm>
            <a:off x="11788776" y="13061108"/>
            <a:ext cx="9666287" cy="1779989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9" name="Rectangle 8">
            <a:extLst>
              <a:ext uri="{FF2B5EF4-FFF2-40B4-BE49-F238E27FC236}">
                <a16:creationId xmlns:a16="http://schemas.microsoft.com/office/drawing/2014/main" id="{AAAC5DCF-ADC2-9640-AE73-5423F9C05D2D}"/>
              </a:ext>
            </a:extLst>
          </p:cNvPr>
          <p:cNvSpPr/>
          <p:nvPr/>
        </p:nvSpPr>
        <p:spPr>
          <a:xfrm>
            <a:off x="1142696" y="15656007"/>
            <a:ext cx="9632951"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K-Coronal Temperatures</a:t>
            </a:r>
            <a:endParaRPr lang="en-US" sz="5000"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66CEFC7-6632-4146-8167-8131C6010436}"/>
              </a:ext>
            </a:extLst>
          </p:cNvPr>
          <p:cNvSpPr/>
          <p:nvPr/>
        </p:nvSpPr>
        <p:spPr>
          <a:xfrm>
            <a:off x="11788776" y="13061108"/>
            <a:ext cx="9666287"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Experiment</a:t>
            </a:r>
          </a:p>
        </p:txBody>
      </p:sp>
      <p:sp>
        <p:nvSpPr>
          <p:cNvPr id="14" name="Rectangle 13">
            <a:extLst>
              <a:ext uri="{FF2B5EF4-FFF2-40B4-BE49-F238E27FC236}">
                <a16:creationId xmlns:a16="http://schemas.microsoft.com/office/drawing/2014/main" id="{391B0B5D-77C3-2C4E-859F-9F48FF6A8317}"/>
              </a:ext>
            </a:extLst>
          </p:cNvPr>
          <p:cNvSpPr/>
          <p:nvPr/>
        </p:nvSpPr>
        <p:spPr>
          <a:xfrm>
            <a:off x="11788776" y="6858001"/>
            <a:ext cx="20280312" cy="563033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5" name="Rectangle 14">
            <a:extLst>
              <a:ext uri="{FF2B5EF4-FFF2-40B4-BE49-F238E27FC236}">
                <a16:creationId xmlns:a16="http://schemas.microsoft.com/office/drawing/2014/main" id="{C0C7AB13-9DDD-C541-9442-BFD67D121370}"/>
              </a:ext>
            </a:extLst>
          </p:cNvPr>
          <p:cNvSpPr/>
          <p:nvPr/>
        </p:nvSpPr>
        <p:spPr>
          <a:xfrm>
            <a:off x="11788776" y="6858001"/>
            <a:ext cx="20280312"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Eclipse Data</a:t>
            </a:r>
          </a:p>
        </p:txBody>
      </p:sp>
      <p:sp>
        <p:nvSpPr>
          <p:cNvPr id="17" name="Rectangle 16">
            <a:extLst>
              <a:ext uri="{FF2B5EF4-FFF2-40B4-BE49-F238E27FC236}">
                <a16:creationId xmlns:a16="http://schemas.microsoft.com/office/drawing/2014/main" id="{612E3E93-802E-AA44-9E8C-E2D9B39F1F24}"/>
              </a:ext>
            </a:extLst>
          </p:cNvPr>
          <p:cNvSpPr/>
          <p:nvPr/>
        </p:nvSpPr>
        <p:spPr>
          <a:xfrm>
            <a:off x="33046457" y="6858001"/>
            <a:ext cx="9668405" cy="15001874"/>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8" name="Rectangle 17">
            <a:extLst>
              <a:ext uri="{FF2B5EF4-FFF2-40B4-BE49-F238E27FC236}">
                <a16:creationId xmlns:a16="http://schemas.microsoft.com/office/drawing/2014/main" id="{66BE3F83-7CE9-C841-9FD7-854C8D59F3AA}"/>
              </a:ext>
            </a:extLst>
          </p:cNvPr>
          <p:cNvSpPr/>
          <p:nvPr/>
        </p:nvSpPr>
        <p:spPr>
          <a:xfrm>
            <a:off x="33046457" y="6858001"/>
            <a:ext cx="9668405"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Future Work</a:t>
            </a:r>
            <a:endParaRPr lang="en-US" sz="5000" dirty="0">
              <a:solidFill>
                <a:schemeClr val="tx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33576929" y="13475825"/>
            <a:ext cx="8722574" cy="9942722"/>
          </a:xfrm>
          <a:prstGeom prst="rect">
            <a:avLst/>
          </a:prstGeom>
          <a:noFill/>
        </p:spPr>
        <p:txBody>
          <a:bodyPr wrap="square" rtlCol="0">
            <a:spAutoFit/>
          </a:bodyPr>
          <a:lstStyle/>
          <a:p>
            <a:endParaRPr lang="en-US" sz="2667" dirty="0">
              <a:latin typeface="Arial" panose="020B0604020202020204" pitchFamily="34" charset="0"/>
              <a:cs typeface="Arial" panose="020B0604020202020204" pitchFamily="34" charset="0"/>
              <a:sym typeface="Wingdings" pitchFamily="2" charset="2"/>
            </a:endParaRPr>
          </a:p>
          <a:p>
            <a:r>
              <a:rPr lang="en-US" sz="2667" dirty="0">
                <a:latin typeface="Arial" panose="020B0604020202020204" pitchFamily="34" charset="0"/>
                <a:cs typeface="Arial" panose="020B0604020202020204" pitchFamily="34" charset="0"/>
                <a:sym typeface="Wingdings" pitchFamily="2" charset="2"/>
              </a:rPr>
              <a:t>After completing the data reduction on the sets of eclipse data, we will compare the observed spectra to the synthesized spectra output from FORWARD. We will use the PSI MAS model corona for the day of the eclipse as the input for the FORWARD calculations. Our slit-jaw imager will be used to perform co-alignment with SDO/AIA and determine which spatial points in the FORWARD calculation to use as a comparison. Measured reference spectral irradiance profile will be used as the </a:t>
            </a:r>
            <a:r>
              <a:rPr lang="en-US" sz="2667" dirty="0" err="1">
                <a:latin typeface="Arial" panose="020B0604020202020204" pitchFamily="34" charset="0"/>
                <a:cs typeface="Arial" panose="020B0604020202020204" pitchFamily="34" charset="0"/>
                <a:sym typeface="Wingdings" pitchFamily="2" charset="2"/>
              </a:rPr>
              <a:t>photospheric</a:t>
            </a:r>
            <a:r>
              <a:rPr lang="en-US" sz="2667" dirty="0">
                <a:latin typeface="Arial" panose="020B0604020202020204" pitchFamily="34" charset="0"/>
                <a:cs typeface="Arial" panose="020B0604020202020204" pitchFamily="34" charset="0"/>
                <a:sym typeface="Wingdings" pitchFamily="2" charset="2"/>
              </a:rPr>
              <a:t> spectra for the scattering calculation.</a:t>
            </a:r>
          </a:p>
          <a:p>
            <a:endParaRPr lang="en-US" sz="2667" dirty="0">
              <a:latin typeface="Arial" panose="020B0604020202020204" pitchFamily="34" charset="0"/>
              <a:cs typeface="Arial" panose="020B0604020202020204" pitchFamily="34" charset="0"/>
              <a:sym typeface="Wingdings" pitchFamily="2" charset="2"/>
            </a:endParaRPr>
          </a:p>
          <a:p>
            <a:r>
              <a:rPr lang="en-US" sz="2667" dirty="0">
                <a:latin typeface="Arial" panose="020B0604020202020204" pitchFamily="34" charset="0"/>
                <a:cs typeface="Arial" panose="020B0604020202020204" pitchFamily="34" charset="0"/>
                <a:sym typeface="Wingdings" pitchFamily="2" charset="2"/>
              </a:rPr>
              <a:t>This new function will also be useful for interpreting to data from the CODEX mission. After its launch in 2024, CODEX’s coronagraph will take images of the corona in several wavelengths. Using FORWARD and updated models, we can generate synthetic images at the same filter bands as CODEX, at greater radial distances, for direct comparison with the observations.</a:t>
            </a:r>
          </a:p>
          <a:p>
            <a:endParaRPr lang="en-US" sz="2667" dirty="0">
              <a:latin typeface="Arial" panose="020B0604020202020204" pitchFamily="34" charset="0"/>
              <a:cs typeface="Arial" panose="020B0604020202020204" pitchFamily="34" charset="0"/>
              <a:sym typeface="Wingdings" pitchFamily="2" charset="2"/>
            </a:endParaRPr>
          </a:p>
          <a:p>
            <a:endParaRPr lang="en-US" sz="2667" dirty="0">
              <a:latin typeface="Arial" panose="020B0604020202020204" pitchFamily="34" charset="0"/>
              <a:cs typeface="Arial" panose="020B0604020202020204" pitchFamily="34" charset="0"/>
              <a:sym typeface="Wingdings" pitchFamily="2" charset="2"/>
            </a:endParaRPr>
          </a:p>
          <a:p>
            <a:endParaRPr lang="en-US" sz="2667" dirty="0">
              <a:latin typeface="Arial" panose="020B0604020202020204" pitchFamily="34" charset="0"/>
              <a:cs typeface="Arial" panose="020B0604020202020204" pitchFamily="34" charset="0"/>
              <a:sym typeface="Wingdings" pitchFamily="2" charset="2"/>
            </a:endParaRPr>
          </a:p>
          <a:p>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45ADA07-8278-B54B-9CE5-CA9E03B56D9F}"/>
              </a:ext>
            </a:extLst>
          </p:cNvPr>
          <p:cNvSpPr/>
          <p:nvPr/>
        </p:nvSpPr>
        <p:spPr>
          <a:xfrm>
            <a:off x="33048574" y="22306186"/>
            <a:ext cx="9666287" cy="4732644"/>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4" name="Rectangle 23">
            <a:extLst>
              <a:ext uri="{FF2B5EF4-FFF2-40B4-BE49-F238E27FC236}">
                <a16:creationId xmlns:a16="http://schemas.microsoft.com/office/drawing/2014/main" id="{258468F0-D162-6049-89F7-707BF1D66469}"/>
              </a:ext>
            </a:extLst>
          </p:cNvPr>
          <p:cNvSpPr/>
          <p:nvPr/>
        </p:nvSpPr>
        <p:spPr>
          <a:xfrm>
            <a:off x="33038838" y="22306186"/>
            <a:ext cx="9666287"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References </a:t>
            </a:r>
            <a:endParaRPr lang="en-US" sz="5000" dirty="0">
              <a:solidFill>
                <a:schemeClr val="tx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408067" y="23631293"/>
            <a:ext cx="8891435" cy="3170099"/>
          </a:xfrm>
          <a:prstGeom prst="rect">
            <a:avLst/>
          </a:prstGeom>
          <a:noFill/>
        </p:spPr>
        <p:txBody>
          <a:bodyPr wrap="square" rtlCol="0">
            <a:spAutoFit/>
          </a:bodyPr>
          <a:lstStyle/>
          <a:p>
            <a:pPr marL="285750" indent="-285750">
              <a:buFont typeface="Arial" panose="020B0604020202020204" pitchFamily="34" charset="0"/>
              <a:buChar char="•"/>
            </a:pPr>
            <a:r>
              <a:rPr lang="en-US" sz="2000" b="0" i="1" dirty="0">
                <a:solidFill>
                  <a:srgbClr val="1C1D1E"/>
                </a:solidFill>
                <a:effectLst/>
                <a:latin typeface="Open Sans" panose="020F0502020204030204" pitchFamily="34" charset="0"/>
              </a:rPr>
              <a:t>Cram, L. E. (1976), Determination of the temperature of the solar corona from the spectrum of the electron-scattering continuum, Sol. Phys., </a:t>
            </a:r>
            <a:r>
              <a:rPr lang="en-US" sz="2000" i="1" dirty="0">
                <a:solidFill>
                  <a:srgbClr val="1C1D1E"/>
                </a:solidFill>
                <a:effectLst/>
                <a:latin typeface="Open Sans" panose="020F0502020204030204" pitchFamily="34" charset="0"/>
              </a:rPr>
              <a:t>48</a:t>
            </a:r>
            <a:r>
              <a:rPr lang="en-US" sz="2000" b="0" i="1" dirty="0">
                <a:solidFill>
                  <a:srgbClr val="1C1D1E"/>
                </a:solidFill>
                <a:effectLst/>
                <a:latin typeface="Open Sans" panose="020F0502020204030204" pitchFamily="34" charset="0"/>
              </a:rPr>
              <a:t>, 3–19.</a:t>
            </a:r>
            <a:endParaRPr lang="en-US" sz="2000" i="1" dirty="0">
              <a:solidFill>
                <a:srgbClr val="005274"/>
              </a:solidFill>
              <a:latin typeface="Open Sans" panose="020F0502020204030204" pitchFamily="34" charset="0"/>
            </a:endParaRPr>
          </a:p>
          <a:p>
            <a:pPr marL="285750" indent="-285750">
              <a:buFont typeface="Arial" panose="020B0604020202020204" pitchFamily="34" charset="0"/>
              <a:buChar char="•"/>
            </a:pPr>
            <a:r>
              <a:rPr lang="en-US" sz="2000" b="0" i="1" dirty="0">
                <a:solidFill>
                  <a:srgbClr val="1C1D1E"/>
                </a:solidFill>
                <a:effectLst/>
                <a:latin typeface="Open Sans" panose="020B0606030504020204" pitchFamily="34" charset="0"/>
              </a:rPr>
              <a:t>Reginald, N. L., O. C. </a:t>
            </a:r>
            <a:r>
              <a:rPr lang="en-US" sz="2000" b="0" i="1" dirty="0" err="1">
                <a:solidFill>
                  <a:srgbClr val="1C1D1E"/>
                </a:solidFill>
                <a:effectLst/>
                <a:latin typeface="Open Sans" panose="020B0606030504020204" pitchFamily="34" charset="0"/>
              </a:rPr>
              <a:t>St.Cyr</a:t>
            </a:r>
            <a:r>
              <a:rPr lang="en-US" sz="2000" b="0" i="1" dirty="0">
                <a:solidFill>
                  <a:srgbClr val="1C1D1E"/>
                </a:solidFill>
                <a:effectLst/>
                <a:latin typeface="Open Sans" panose="020B0606030504020204" pitchFamily="34" charset="0"/>
              </a:rPr>
              <a:t>, J. M. Davila, D. M. Rabin, M. </a:t>
            </a:r>
            <a:r>
              <a:rPr lang="en-US" sz="2000" b="0" i="1" dirty="0" err="1">
                <a:solidFill>
                  <a:srgbClr val="1C1D1E"/>
                </a:solidFill>
                <a:effectLst/>
                <a:latin typeface="Open Sans" panose="020B0606030504020204" pitchFamily="34" charset="0"/>
              </a:rPr>
              <a:t>Guhathakuta</a:t>
            </a:r>
            <a:r>
              <a:rPr lang="en-US" sz="2000" b="0" i="1" dirty="0">
                <a:solidFill>
                  <a:srgbClr val="1C1D1E"/>
                </a:solidFill>
                <a:effectLst/>
                <a:latin typeface="Open Sans" panose="020B0606030504020204" pitchFamily="34" charset="0"/>
              </a:rPr>
              <a:t>, and D. M. Hassler(2009), Electron-temperature maps of the low solar corona: ISCORE results from the total solar eclipse of 29 March 2006 in Libya, Sol. Phys., </a:t>
            </a:r>
            <a:r>
              <a:rPr lang="en-US" sz="2000" i="1" dirty="0">
                <a:solidFill>
                  <a:srgbClr val="1C1D1E"/>
                </a:solidFill>
                <a:effectLst/>
                <a:latin typeface="Open Sans" panose="020B0606030504020204" pitchFamily="34" charset="0"/>
              </a:rPr>
              <a:t>260</a:t>
            </a:r>
            <a:r>
              <a:rPr lang="en-US" sz="2000" b="0" i="1" dirty="0">
                <a:solidFill>
                  <a:srgbClr val="1C1D1E"/>
                </a:solidFill>
                <a:effectLst/>
                <a:latin typeface="Open Sans" panose="020B0606030504020204" pitchFamily="34" charset="0"/>
              </a:rPr>
              <a:t>, 347–361.</a:t>
            </a:r>
            <a:endParaRPr lang="en-US" sz="2000" i="1" dirty="0">
              <a:solidFill>
                <a:srgbClr val="1C1D1E"/>
              </a:solidFill>
              <a:latin typeface="Open Sans" panose="020B0606030504020204" pitchFamily="34" charset="0"/>
            </a:endParaRPr>
          </a:p>
          <a:p>
            <a:pPr marL="285750" indent="-285750">
              <a:buFont typeface="Arial" panose="020B0604020202020204" pitchFamily="34" charset="0"/>
              <a:buChar char="•"/>
            </a:pPr>
            <a:r>
              <a:rPr lang="en-US" sz="2000" b="0" i="1" dirty="0" err="1">
                <a:solidFill>
                  <a:srgbClr val="1C1D1E"/>
                </a:solidFill>
                <a:effectLst/>
                <a:latin typeface="Open Sans" panose="020B0606030504020204" pitchFamily="34" charset="0"/>
              </a:rPr>
              <a:t>Ichimoto</a:t>
            </a:r>
            <a:r>
              <a:rPr lang="en-US" sz="2000" b="0" i="1" dirty="0">
                <a:solidFill>
                  <a:srgbClr val="1C1D1E"/>
                </a:solidFill>
                <a:effectLst/>
                <a:latin typeface="Open Sans" panose="020B0606030504020204" pitchFamily="34" charset="0"/>
              </a:rPr>
              <a:t>, K., K. </a:t>
            </a:r>
            <a:r>
              <a:rPr lang="en-US" sz="2000" b="0" i="1" dirty="0" err="1">
                <a:solidFill>
                  <a:srgbClr val="1C1D1E"/>
                </a:solidFill>
                <a:effectLst/>
                <a:latin typeface="Open Sans" panose="020B0606030504020204" pitchFamily="34" charset="0"/>
              </a:rPr>
              <a:t>Kumagai</a:t>
            </a:r>
            <a:r>
              <a:rPr lang="en-US" sz="2000" b="0" i="1" dirty="0">
                <a:solidFill>
                  <a:srgbClr val="1C1D1E"/>
                </a:solidFill>
                <a:effectLst/>
                <a:latin typeface="Open Sans" panose="020B0606030504020204" pitchFamily="34" charset="0"/>
              </a:rPr>
              <a:t>, I. Sano, T. </a:t>
            </a:r>
            <a:r>
              <a:rPr lang="en-US" sz="2000" b="0" i="1" dirty="0" err="1">
                <a:solidFill>
                  <a:srgbClr val="1C1D1E"/>
                </a:solidFill>
                <a:effectLst/>
                <a:latin typeface="Open Sans" panose="020B0606030504020204" pitchFamily="34" charset="0"/>
              </a:rPr>
              <a:t>Kobiki</a:t>
            </a:r>
            <a:r>
              <a:rPr lang="en-US" sz="2000" b="0" i="1" dirty="0">
                <a:solidFill>
                  <a:srgbClr val="1C1D1E"/>
                </a:solidFill>
                <a:effectLst/>
                <a:latin typeface="Open Sans" panose="020B0606030504020204" pitchFamily="34" charset="0"/>
              </a:rPr>
              <a:t>, T. Sakurai, and A. Munoz (1996), Measurement of the coronal electron temperature at the total solar eclipse on 1994 November 3, Pub. Astron. Soc. </a:t>
            </a:r>
            <a:r>
              <a:rPr lang="en-US" sz="2000" b="0" i="1" dirty="0" err="1">
                <a:solidFill>
                  <a:srgbClr val="1C1D1E"/>
                </a:solidFill>
                <a:effectLst/>
                <a:latin typeface="Open Sans" panose="020B0606030504020204" pitchFamily="34" charset="0"/>
              </a:rPr>
              <a:t>Jpn</a:t>
            </a:r>
            <a:r>
              <a:rPr lang="en-US" sz="2000" b="0" i="1" dirty="0">
                <a:solidFill>
                  <a:srgbClr val="1C1D1E"/>
                </a:solidFill>
                <a:effectLst/>
                <a:latin typeface="Open Sans" panose="020B0606030504020204" pitchFamily="34" charset="0"/>
              </a:rPr>
              <a:t>., </a:t>
            </a:r>
            <a:r>
              <a:rPr lang="en-US" sz="2000" i="1" dirty="0">
                <a:solidFill>
                  <a:srgbClr val="1C1D1E"/>
                </a:solidFill>
                <a:effectLst/>
                <a:latin typeface="Open Sans" panose="020B0606030504020204" pitchFamily="34" charset="0"/>
              </a:rPr>
              <a:t>48</a:t>
            </a:r>
            <a:r>
              <a:rPr lang="en-US" sz="2000" b="0" i="1" dirty="0">
                <a:solidFill>
                  <a:srgbClr val="1C1D1E"/>
                </a:solidFill>
                <a:effectLst/>
                <a:latin typeface="Open Sans" panose="020B0606030504020204" pitchFamily="34" charset="0"/>
              </a:rPr>
              <a:t>, 545–554.</a:t>
            </a:r>
          </a:p>
        </p:txBody>
      </p:sp>
      <p:sp>
        <p:nvSpPr>
          <p:cNvPr id="26" name="Rectangle 25">
            <a:extLst>
              <a:ext uri="{FF2B5EF4-FFF2-40B4-BE49-F238E27FC236}">
                <a16:creationId xmlns:a16="http://schemas.microsoft.com/office/drawing/2014/main" id="{83C8AD7E-06F8-8949-BB09-26749BA1BAEC}"/>
              </a:ext>
            </a:extLst>
          </p:cNvPr>
          <p:cNvSpPr/>
          <p:nvPr/>
        </p:nvSpPr>
        <p:spPr>
          <a:xfrm>
            <a:off x="22432434" y="13257047"/>
            <a:ext cx="9636654" cy="1779989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7" name="Rectangle 26">
            <a:extLst>
              <a:ext uri="{FF2B5EF4-FFF2-40B4-BE49-F238E27FC236}">
                <a16:creationId xmlns:a16="http://schemas.microsoft.com/office/drawing/2014/main" id="{56A8078E-7664-F34A-A35C-D45947C3C523}"/>
              </a:ext>
            </a:extLst>
          </p:cNvPr>
          <p:cNvSpPr/>
          <p:nvPr/>
        </p:nvSpPr>
        <p:spPr>
          <a:xfrm>
            <a:off x="22365878" y="13006244"/>
            <a:ext cx="9764788"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FORWARD Modeling</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2377738" y="14612323"/>
            <a:ext cx="8610932" cy="351897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For this experiment, we used a </a:t>
            </a:r>
            <a:r>
              <a:rPr lang="en-US" sz="2800" dirty="0" err="1">
                <a:latin typeface="Arial" panose="020B0604020202020204" pitchFamily="34" charset="0"/>
                <a:cs typeface="Arial" panose="020B0604020202020204" pitchFamily="34" charset="0"/>
              </a:rPr>
              <a:t>Shelyak</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Lhires</a:t>
            </a:r>
            <a:r>
              <a:rPr lang="en-US" sz="2800" dirty="0">
                <a:latin typeface="Arial" panose="020B0604020202020204" pitchFamily="34" charset="0"/>
                <a:cs typeface="Arial" panose="020B0604020202020204" pitchFamily="34" charset="0"/>
              </a:rPr>
              <a:t> III grating spectrograph attached to an 8” </a:t>
            </a:r>
            <a:r>
              <a:rPr lang="en-US" sz="2800" dirty="0" err="1">
                <a:latin typeface="Arial" panose="020B0604020202020204" pitchFamily="34" charset="0"/>
                <a:cs typeface="Arial" panose="020B0604020202020204" pitchFamily="34" charset="0"/>
              </a:rPr>
              <a:t>Celestron</a:t>
            </a:r>
            <a:r>
              <a:rPr lang="en-US" sz="2800" dirty="0">
                <a:latin typeface="Arial" panose="020B0604020202020204" pitchFamily="34" charset="0"/>
                <a:cs typeface="Arial" panose="020B0604020202020204" pitchFamily="34" charset="0"/>
              </a:rPr>
              <a:t> telescope. The setup was equipped with solar filters as well as reflective wrapping to keep the instrument at a more stable temperature. A reflective tarp was placed on the ground to minimize image quality  degradation due to local heating of the ground.</a:t>
            </a:r>
            <a:endParaRPr lang="en-US" sz="2800" dirty="0"/>
          </a:p>
          <a:p>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A7640BDE-C67D-B84A-829C-36A8AE3405CF}"/>
              </a:ext>
            </a:extLst>
          </p:cNvPr>
          <p:cNvSpPr txBox="1"/>
          <p:nvPr/>
        </p:nvSpPr>
        <p:spPr>
          <a:xfrm>
            <a:off x="23037962" y="21379081"/>
            <a:ext cx="8640244" cy="3786229"/>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sym typeface="Wingdings" pitchFamily="2" charset="2"/>
              </a:rPr>
              <a:t>FORWARD is an IDL software package that uses realistic 3-D models of the corona volume to simulate a range of coronal observables. Currently, FORWARD uses electron densities to output a wavelength-independent K-corona brightness. We are implementing the full calculation of the K-corona scattering spectrum, following the method of Cram (1976), which will compute the LOS-integrated spectrum based on the temperature and velocity components of the 3-D model.</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176337" y="846667"/>
            <a:ext cx="28170187"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K-Coronal Temperatures Eclipse Experiments at</a:t>
            </a:r>
          </a:p>
          <a:p>
            <a:r>
              <a:rPr lang="en-US" sz="8800" b="1" dirty="0">
                <a:latin typeface="Arial" panose="020B0604020202020204" pitchFamily="34" charset="0"/>
                <a:cs typeface="Arial" panose="020B0604020202020204" pitchFamily="34" charset="0"/>
              </a:rPr>
              <a:t>the 2023 and 2024 Eclipses</a:t>
            </a:r>
          </a:p>
        </p:txBody>
      </p:sp>
      <p:sp>
        <p:nvSpPr>
          <p:cNvPr id="38" name="TextBox 37">
            <a:extLst>
              <a:ext uri="{FF2B5EF4-FFF2-40B4-BE49-F238E27FC236}">
                <a16:creationId xmlns:a16="http://schemas.microsoft.com/office/drawing/2014/main" id="{B68BE46D-E5EB-604E-8132-F75B9972C859}"/>
              </a:ext>
            </a:extLst>
          </p:cNvPr>
          <p:cNvSpPr txBox="1"/>
          <p:nvPr/>
        </p:nvSpPr>
        <p:spPr>
          <a:xfrm>
            <a:off x="1176338" y="3955504"/>
            <a:ext cx="26872350"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Sarah Bruce</a:t>
            </a:r>
            <a:r>
              <a:rPr lang="en-US" sz="4000" baseline="30000" dirty="0">
                <a:latin typeface="Arial" panose="020B0604020202020204" pitchFamily="34" charset="0"/>
                <a:cs typeface="Arial" panose="020B0604020202020204" pitchFamily="34" charset="0"/>
              </a:rPr>
              <a:t>1,2</a:t>
            </a:r>
            <a:r>
              <a:rPr lang="en-US" sz="4000" dirty="0">
                <a:latin typeface="Arial" panose="020B0604020202020204" pitchFamily="34" charset="0"/>
                <a:cs typeface="Arial" panose="020B0604020202020204" pitchFamily="34" charset="0"/>
              </a:rPr>
              <a:t>, Kevin Reardon</a:t>
            </a:r>
            <a:r>
              <a:rPr lang="en-US" sz="4000" baseline="30000" dirty="0">
                <a:latin typeface="Arial" panose="020B0604020202020204" pitchFamily="34" charset="0"/>
                <a:cs typeface="Arial" panose="020B0604020202020204" pitchFamily="34" charset="0"/>
              </a:rPr>
              <a:t>1,2</a:t>
            </a:r>
            <a:br>
              <a:rPr lang="en-US" sz="4000" dirty="0">
                <a:latin typeface="Arial" panose="020B0604020202020204" pitchFamily="34" charset="0"/>
                <a:cs typeface="Arial" panose="020B0604020202020204" pitchFamily="34" charset="0"/>
              </a:rPr>
            </a:b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Astrophysical and Planetary Sciences, University of Colorado Boulder,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National Solar Observatory</a:t>
            </a:r>
          </a:p>
        </p:txBody>
      </p:sp>
      <p:pic>
        <p:nvPicPr>
          <p:cNvPr id="2" name="Picture 4" descr="NSO Branding - NSO - National Solar Observatory">
            <a:extLst>
              <a:ext uri="{FF2B5EF4-FFF2-40B4-BE49-F238E27FC236}">
                <a16:creationId xmlns:a16="http://schemas.microsoft.com/office/drawing/2014/main" id="{62D57824-9CD4-BF41-B82B-825CCE8A02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6929" y="2275252"/>
            <a:ext cx="6239131" cy="37455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ogo: AURA">
            <a:extLst>
              <a:ext uri="{FF2B5EF4-FFF2-40B4-BE49-F238E27FC236}">
                <a16:creationId xmlns:a16="http://schemas.microsoft.com/office/drawing/2014/main" id="{F957B45F-BAB9-A375-DB6C-FC5A50C5E7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97723" y="688134"/>
            <a:ext cx="5597542" cy="17885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NSF Invests 72 Million Dollars for Innovations at the Nexus - UM BRIDGES:  Graduate Training at the Food-Energy-Water Nexus - University Of Montana">
            <a:extLst>
              <a:ext uri="{FF2B5EF4-FFF2-40B4-BE49-F238E27FC236}">
                <a16:creationId xmlns:a16="http://schemas.microsoft.com/office/drawing/2014/main" id="{AB5201C0-C7D6-CECF-CF36-C1296BF48C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9876" y="1142998"/>
            <a:ext cx="4353052" cy="3531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 boulder logo">
            <a:extLst>
              <a:ext uri="{FF2B5EF4-FFF2-40B4-BE49-F238E27FC236}">
                <a16:creationId xmlns:a16="http://schemas.microsoft.com/office/drawing/2014/main" id="{55342126-11F7-53BC-DFD8-946F08C04E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26287" y="846667"/>
            <a:ext cx="4673600" cy="4508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a:extLst>
              <a:ext uri="{FF2B5EF4-FFF2-40B4-BE49-F238E27FC236}">
                <a16:creationId xmlns:a16="http://schemas.microsoft.com/office/drawing/2014/main" id="{3BF71B60-9B5D-C0FD-74C6-ABC206779F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7252" y="8220742"/>
            <a:ext cx="11715893" cy="412556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up of a graph&#10;&#10;Description automatically generated">
            <a:extLst>
              <a:ext uri="{FF2B5EF4-FFF2-40B4-BE49-F238E27FC236}">
                <a16:creationId xmlns:a16="http://schemas.microsoft.com/office/drawing/2014/main" id="{BE23B458-2819-0029-B538-2EC80B723058}"/>
              </a:ext>
            </a:extLst>
          </p:cNvPr>
          <p:cNvPicPr>
            <a:picLocks noChangeAspect="1"/>
          </p:cNvPicPr>
          <p:nvPr/>
        </p:nvPicPr>
        <p:blipFill>
          <a:blip r:embed="rId9"/>
          <a:stretch>
            <a:fillRect/>
          </a:stretch>
        </p:blipFill>
        <p:spPr>
          <a:xfrm>
            <a:off x="24500632" y="8333236"/>
            <a:ext cx="7204611" cy="4013073"/>
          </a:xfrm>
          <a:prstGeom prst="rect">
            <a:avLst/>
          </a:prstGeom>
        </p:spPr>
      </p:pic>
      <p:pic>
        <p:nvPicPr>
          <p:cNvPr id="29" name="Picture 28">
            <a:extLst>
              <a:ext uri="{FF2B5EF4-FFF2-40B4-BE49-F238E27FC236}">
                <a16:creationId xmlns:a16="http://schemas.microsoft.com/office/drawing/2014/main" id="{881FD651-3D05-A617-625A-CF99F297144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959" t="36214" r="38348" b="36214"/>
          <a:stretch/>
        </p:blipFill>
        <p:spPr bwMode="auto">
          <a:xfrm>
            <a:off x="12843043" y="17844444"/>
            <a:ext cx="4561739" cy="521053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D2A30B1A-AD22-648A-98B9-D1E841C30FE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9621" r="30220" b="9330"/>
          <a:stretch/>
        </p:blipFill>
        <p:spPr bwMode="auto">
          <a:xfrm>
            <a:off x="17752260" y="17844443"/>
            <a:ext cx="2501526" cy="52105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solar eclipse in the sky&#10;&#10;Description automatically generated">
            <a:extLst>
              <a:ext uri="{FF2B5EF4-FFF2-40B4-BE49-F238E27FC236}">
                <a16:creationId xmlns:a16="http://schemas.microsoft.com/office/drawing/2014/main" id="{ADA6A266-A7B5-E821-AC85-64128EFB1053}"/>
              </a:ext>
            </a:extLst>
          </p:cNvPr>
          <p:cNvPicPr>
            <a:picLocks noChangeAspect="1"/>
          </p:cNvPicPr>
          <p:nvPr/>
        </p:nvPicPr>
        <p:blipFill>
          <a:blip r:embed="rId12"/>
          <a:stretch>
            <a:fillRect/>
          </a:stretch>
        </p:blipFill>
        <p:spPr>
          <a:xfrm>
            <a:off x="12830262" y="23286876"/>
            <a:ext cx="7423523" cy="6571561"/>
          </a:xfrm>
          <a:prstGeom prst="rect">
            <a:avLst/>
          </a:prstGeom>
        </p:spPr>
      </p:pic>
      <p:pic>
        <p:nvPicPr>
          <p:cNvPr id="32" name="Picture 31" descr="A graph of a graph&#10;&#10;Description automatically generated">
            <a:extLst>
              <a:ext uri="{FF2B5EF4-FFF2-40B4-BE49-F238E27FC236}">
                <a16:creationId xmlns:a16="http://schemas.microsoft.com/office/drawing/2014/main" id="{EC4324C6-B034-6002-D614-2B157A6CE827}"/>
              </a:ext>
            </a:extLst>
          </p:cNvPr>
          <p:cNvPicPr>
            <a:picLocks noChangeAspect="1"/>
          </p:cNvPicPr>
          <p:nvPr/>
        </p:nvPicPr>
        <p:blipFill>
          <a:blip r:embed="rId13"/>
          <a:stretch>
            <a:fillRect/>
          </a:stretch>
        </p:blipFill>
        <p:spPr>
          <a:xfrm>
            <a:off x="27034008" y="25079271"/>
            <a:ext cx="4625031" cy="3698094"/>
          </a:xfrm>
          <a:prstGeom prst="rect">
            <a:avLst/>
          </a:prstGeom>
        </p:spPr>
      </p:pic>
      <p:pic>
        <p:nvPicPr>
          <p:cNvPr id="34" name="Picture 33" descr="A graph with colored lines and numbers&#10;&#10;Description automatically generated">
            <a:extLst>
              <a:ext uri="{FF2B5EF4-FFF2-40B4-BE49-F238E27FC236}">
                <a16:creationId xmlns:a16="http://schemas.microsoft.com/office/drawing/2014/main" id="{F3799390-E26B-DEEE-1444-EA99ABE9A34D}"/>
              </a:ext>
            </a:extLst>
          </p:cNvPr>
          <p:cNvPicPr>
            <a:picLocks noChangeAspect="1"/>
          </p:cNvPicPr>
          <p:nvPr/>
        </p:nvPicPr>
        <p:blipFill>
          <a:blip r:embed="rId14"/>
          <a:stretch>
            <a:fillRect/>
          </a:stretch>
        </p:blipFill>
        <p:spPr>
          <a:xfrm>
            <a:off x="22647080" y="25056449"/>
            <a:ext cx="4709537" cy="3765663"/>
          </a:xfrm>
          <a:prstGeom prst="rect">
            <a:avLst/>
          </a:prstGeom>
        </p:spPr>
      </p:pic>
      <p:sp>
        <p:nvSpPr>
          <p:cNvPr id="44" name="TextBox 43">
            <a:extLst>
              <a:ext uri="{FF2B5EF4-FFF2-40B4-BE49-F238E27FC236}">
                <a16:creationId xmlns:a16="http://schemas.microsoft.com/office/drawing/2014/main" id="{7FF02987-B196-69EA-5FDA-D447C8F67170}"/>
              </a:ext>
            </a:extLst>
          </p:cNvPr>
          <p:cNvSpPr txBox="1"/>
          <p:nvPr/>
        </p:nvSpPr>
        <p:spPr>
          <a:xfrm>
            <a:off x="24224920" y="20644183"/>
            <a:ext cx="5917680" cy="707886"/>
          </a:xfrm>
          <a:prstGeom prst="rect">
            <a:avLst/>
          </a:prstGeom>
          <a:noFill/>
        </p:spPr>
        <p:txBody>
          <a:bodyPr wrap="square" rtlCol="0">
            <a:spAutoFit/>
          </a:bodyPr>
          <a:lstStyle/>
          <a:p>
            <a:pPr algn="ctr"/>
            <a:r>
              <a:rPr lang="en-US" sz="2000" i="1" dirty="0">
                <a:latin typeface="Arial" panose="020B0604020202020204" pitchFamily="34" charset="0"/>
                <a:cs typeface="Arial" panose="020B0604020202020204" pitchFamily="34" charset="0"/>
                <a:sym typeface="Wingdings" pitchFamily="2" charset="2"/>
              </a:rPr>
              <a:t>White light coronagraph simulation using PSI-MAS model in FORWARD.</a:t>
            </a:r>
            <a:endParaRPr lang="en-US" sz="2000" i="1"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FCA9C81-ACC8-768F-CB19-08EA54628239}"/>
              </a:ext>
            </a:extLst>
          </p:cNvPr>
          <p:cNvSpPr txBox="1"/>
          <p:nvPr/>
        </p:nvSpPr>
        <p:spPr>
          <a:xfrm>
            <a:off x="23037962" y="28650584"/>
            <a:ext cx="8640244" cy="2144498"/>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This work will reveal the extent to which the LOS integration through multiple structures might affect or bias the measured spectra. For example, we find that longer integration distances only minimally effect the spectral shape, due to the strong falloff in density.</a:t>
            </a:r>
          </a:p>
        </p:txBody>
      </p:sp>
      <p:pic>
        <p:nvPicPr>
          <p:cNvPr id="47" name="Picture 46" descr="A diagram of a sphere with lines and arrows&#10;&#10;Description automatically generated">
            <a:extLst>
              <a:ext uri="{FF2B5EF4-FFF2-40B4-BE49-F238E27FC236}">
                <a16:creationId xmlns:a16="http://schemas.microsoft.com/office/drawing/2014/main" id="{C84F7D5F-3A29-5F1A-DD07-382036FC2B2F}"/>
              </a:ext>
            </a:extLst>
          </p:cNvPr>
          <p:cNvPicPr>
            <a:picLocks noChangeAspect="1"/>
          </p:cNvPicPr>
          <p:nvPr/>
        </p:nvPicPr>
        <p:blipFill>
          <a:blip r:embed="rId15"/>
          <a:stretch>
            <a:fillRect/>
          </a:stretch>
        </p:blipFill>
        <p:spPr>
          <a:xfrm>
            <a:off x="34086800" y="8075827"/>
            <a:ext cx="7315200" cy="5682343"/>
          </a:xfrm>
          <a:prstGeom prst="rect">
            <a:avLst/>
          </a:prstGeom>
        </p:spPr>
      </p:pic>
      <p:sp>
        <p:nvSpPr>
          <p:cNvPr id="48" name="TextBox 47">
            <a:extLst>
              <a:ext uri="{FF2B5EF4-FFF2-40B4-BE49-F238E27FC236}">
                <a16:creationId xmlns:a16="http://schemas.microsoft.com/office/drawing/2014/main" id="{EE064509-EAAF-1024-8035-F482E12A8BF8}"/>
              </a:ext>
            </a:extLst>
          </p:cNvPr>
          <p:cNvSpPr txBox="1"/>
          <p:nvPr/>
        </p:nvSpPr>
        <p:spPr>
          <a:xfrm>
            <a:off x="33897723" y="12798961"/>
            <a:ext cx="4527395" cy="1015663"/>
          </a:xfrm>
          <a:prstGeom prst="rect">
            <a:avLst/>
          </a:prstGeom>
          <a:noFill/>
        </p:spPr>
        <p:txBody>
          <a:bodyPr wrap="square" rtlCol="0">
            <a:spAutoFit/>
          </a:bodyPr>
          <a:lstStyle/>
          <a:p>
            <a:pPr algn="ctr"/>
            <a:r>
              <a:rPr lang="en-US" sz="2000" i="1" dirty="0">
                <a:latin typeface="Arial" panose="020B0604020202020204" pitchFamily="34" charset="0"/>
                <a:cs typeface="Arial" panose="020B0604020202020204" pitchFamily="34" charset="0"/>
                <a:sym typeface="Wingdings" pitchFamily="2" charset="2"/>
              </a:rPr>
              <a:t>Line of sight integration diagram – each spatial point integrates over ~150 points along the LOS.</a:t>
            </a:r>
            <a:endParaRPr lang="en-US" sz="2000"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793621" y="23327240"/>
            <a:ext cx="8607628" cy="7417415"/>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Using solar irradiance spectra, we calculate coronal spectra shapes at different temperatures integrated along the line of sight (LOS). By comparing spectra obtained at the eclipses, we can infer the electron temperature at our location in the corona. We calculate LOS integration using the equation:</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where </a:t>
            </a:r>
            <a:r>
              <a:rPr lang="en-US" sz="2800" i="1" dirty="0">
                <a:latin typeface="Arial" panose="020B0604020202020204" pitchFamily="34" charset="0"/>
                <a:cs typeface="Arial" panose="020B0604020202020204" pitchFamily="34" charset="0"/>
              </a:rPr>
              <a:t>l </a:t>
            </a:r>
            <a:r>
              <a:rPr lang="en-US" sz="2800" dirty="0">
                <a:latin typeface="Arial" panose="020B0604020202020204" pitchFamily="34" charset="0"/>
                <a:cs typeface="Arial" panose="020B0604020202020204" pitchFamily="34" charset="0"/>
              </a:rPr>
              <a:t>is the position along the LOS,</a:t>
            </a:r>
            <a:r>
              <a:rPr lang="el-GR" sz="2800" dirty="0">
                <a:latin typeface="Arial" panose="020B0604020202020204" pitchFamily="34" charset="0"/>
                <a:cs typeface="Arial" panose="020B0604020202020204" pitchFamily="34" charset="0"/>
              </a:rPr>
              <a:t> Ω</a:t>
            </a:r>
            <a:r>
              <a:rPr lang="en-US" sz="2800" dirty="0">
                <a:latin typeface="Arial" panose="020B0604020202020204" pitchFamily="34" charset="0"/>
                <a:cs typeface="Arial" panose="020B0604020202020204" pitchFamily="34" charset="0"/>
              </a:rPr>
              <a:t>’ and </a:t>
            </a:r>
            <a:r>
              <a:rPr lang="el-GR" sz="2800" dirty="0">
                <a:latin typeface="Arial" panose="020B0604020202020204" pitchFamily="34" charset="0"/>
                <a:cs typeface="Arial" panose="020B0604020202020204" pitchFamily="34" charset="0"/>
              </a:rPr>
              <a:t>Ω </a:t>
            </a:r>
            <a:r>
              <a:rPr lang="en-US" sz="2800" dirty="0">
                <a:latin typeface="Arial" panose="020B0604020202020204" pitchFamily="34" charset="0"/>
                <a:cs typeface="Arial" panose="020B0604020202020204" pitchFamily="34" charset="0"/>
              </a:rPr>
              <a:t>are the directions of incident and scattered radiation, </a:t>
            </a:r>
            <a:r>
              <a:rPr lang="el-GR" sz="2800" dirty="0">
                <a:latin typeface="Arial" panose="020B0604020202020204" pitchFamily="34" charset="0"/>
                <a:cs typeface="Arial" panose="020B0604020202020204" pitchFamily="34" charset="0"/>
              </a:rPr>
              <a:t>λ</a:t>
            </a:r>
            <a:r>
              <a:rPr lang="en-US" sz="2800" dirty="0">
                <a:latin typeface="Arial" panose="020B0604020202020204" pitchFamily="34" charset="0"/>
                <a:cs typeface="Arial" panose="020B0604020202020204" pitchFamily="34" charset="0"/>
              </a:rPr>
              <a:t>’ and</a:t>
            </a:r>
            <a:r>
              <a:rPr lang="el-GR" sz="2800" dirty="0">
                <a:latin typeface="Arial" panose="020B0604020202020204" pitchFamily="34" charset="0"/>
                <a:cs typeface="Arial" panose="020B0604020202020204" pitchFamily="34" charset="0"/>
              </a:rPr>
              <a:t> λ</a:t>
            </a:r>
            <a:r>
              <a:rPr lang="en-US" sz="2800" dirty="0">
                <a:latin typeface="Arial" panose="020B0604020202020204" pitchFamily="34" charset="0"/>
                <a:cs typeface="Arial" panose="020B0604020202020204" pitchFamily="34" charset="0"/>
              </a:rPr>
              <a:t> are wavelengths of incident and scattered light, </a:t>
            </a:r>
            <a:r>
              <a:rPr lang="en-US" sz="2800" i="1" dirty="0" err="1">
                <a:latin typeface="Arial" panose="020B0604020202020204" pitchFamily="34" charset="0"/>
                <a:cs typeface="Arial" panose="020B0604020202020204" pitchFamily="34" charset="0"/>
              </a:rPr>
              <a:t>T</a:t>
            </a:r>
            <a:r>
              <a:rPr lang="en-US" sz="2800" i="1" baseline="-25000" dirty="0" err="1">
                <a:latin typeface="Arial" panose="020B0604020202020204" pitchFamily="34" charset="0"/>
                <a:cs typeface="Arial" panose="020B0604020202020204" pitchFamily="34" charset="0"/>
              </a:rPr>
              <a:t>e</a:t>
            </a:r>
            <a:r>
              <a:rPr lang="en-US" sz="2800" dirty="0">
                <a:latin typeface="Arial" panose="020B0604020202020204" pitchFamily="34" charset="0"/>
                <a:cs typeface="Arial" panose="020B0604020202020204" pitchFamily="34" charset="0"/>
              </a:rPr>
              <a:t> is the coronal electron temperature, </a:t>
            </a:r>
            <a:r>
              <a:rPr lang="en-US" sz="2800" i="1" dirty="0">
                <a:latin typeface="Arial" panose="020B0604020202020204" pitchFamily="34" charset="0"/>
                <a:cs typeface="Arial" panose="020B0604020202020204" pitchFamily="34" charset="0"/>
              </a:rPr>
              <a:t>F</a:t>
            </a:r>
            <a:r>
              <a:rPr lang="en-US" sz="2800" dirty="0">
                <a:latin typeface="Arial" panose="020B0604020202020204" pitchFamily="34" charset="0"/>
                <a:cs typeface="Arial" panose="020B0604020202020204" pitchFamily="34" charset="0"/>
              </a:rPr>
              <a:t> is the coefficient of Thompson scattering, and </a:t>
            </a:r>
            <a:r>
              <a:rPr lang="en-US" sz="2800" i="1" dirty="0">
                <a:latin typeface="Arial" panose="020B0604020202020204" pitchFamily="34" charset="0"/>
                <a:cs typeface="Arial" panose="020B0604020202020204" pitchFamily="34" charset="0"/>
              </a:rPr>
              <a:t>I</a:t>
            </a:r>
            <a:r>
              <a:rPr lang="en-US" sz="2800" baseline="-25000"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is the </a:t>
            </a:r>
            <a:r>
              <a:rPr lang="en-US" sz="2800" dirty="0" err="1">
                <a:latin typeface="Arial" panose="020B0604020202020204" pitchFamily="34" charset="0"/>
                <a:cs typeface="Arial" panose="020B0604020202020204" pitchFamily="34" charset="0"/>
              </a:rPr>
              <a:t>photospheric</a:t>
            </a:r>
            <a:r>
              <a:rPr lang="en-US" sz="2800" dirty="0">
                <a:latin typeface="Arial" panose="020B0604020202020204" pitchFamily="34" charset="0"/>
                <a:cs typeface="Arial" panose="020B0604020202020204" pitchFamily="34" charset="0"/>
              </a:rPr>
              <a:t> radiation, and </a:t>
            </a:r>
            <a:r>
              <a:rPr lang="en-US" sz="2800" i="1" dirty="0">
                <a:latin typeface="Arial" panose="020B0604020202020204" pitchFamily="34" charset="0"/>
                <a:cs typeface="Arial" panose="020B0604020202020204" pitchFamily="34" charset="0"/>
              </a:rPr>
              <a:t>N</a:t>
            </a:r>
            <a:r>
              <a:rPr lang="en-US" sz="2800" i="1" baseline="-25000" dirty="0">
                <a:latin typeface="Arial" panose="020B0604020202020204" pitchFamily="34" charset="0"/>
                <a:cs typeface="Arial" panose="020B0604020202020204" pitchFamily="34" charset="0"/>
              </a:rPr>
              <a:t>e</a:t>
            </a:r>
            <a:r>
              <a:rPr lang="en-US" sz="2800" dirty="0">
                <a:latin typeface="Arial" panose="020B0604020202020204" pitchFamily="34" charset="0"/>
                <a:cs typeface="Arial" panose="020B0604020202020204" pitchFamily="34" charset="0"/>
              </a:rPr>
              <a:t> is the electron density along the LOS.</a:t>
            </a:r>
          </a:p>
        </p:txBody>
      </p:sp>
      <p:pic>
        <p:nvPicPr>
          <p:cNvPr id="43" name="Picture 42" descr="A group of black letters&#10;&#10;Description automatically generated">
            <a:extLst>
              <a:ext uri="{FF2B5EF4-FFF2-40B4-BE49-F238E27FC236}">
                <a16:creationId xmlns:a16="http://schemas.microsoft.com/office/drawing/2014/main" id="{A7D21788-86B5-BE83-D9E6-3D0833FDFFFF}"/>
              </a:ext>
            </a:extLst>
          </p:cNvPr>
          <p:cNvPicPr>
            <a:picLocks noChangeAspect="1"/>
          </p:cNvPicPr>
          <p:nvPr/>
        </p:nvPicPr>
        <p:blipFill>
          <a:blip r:embed="rId16"/>
          <a:stretch>
            <a:fillRect/>
          </a:stretch>
        </p:blipFill>
        <p:spPr>
          <a:xfrm>
            <a:off x="3172541" y="26077357"/>
            <a:ext cx="5207000" cy="1282700"/>
          </a:xfrm>
          <a:prstGeom prst="rect">
            <a:avLst/>
          </a:prstGeom>
        </p:spPr>
      </p:pic>
      <p:sp>
        <p:nvSpPr>
          <p:cNvPr id="49" name="TextBox 48">
            <a:extLst>
              <a:ext uri="{FF2B5EF4-FFF2-40B4-BE49-F238E27FC236}">
                <a16:creationId xmlns:a16="http://schemas.microsoft.com/office/drawing/2014/main" id="{B14F8AA3-C9F5-4AF3-ACBD-80ED331065B1}"/>
              </a:ext>
            </a:extLst>
          </p:cNvPr>
          <p:cNvSpPr txBox="1"/>
          <p:nvPr/>
        </p:nvSpPr>
        <p:spPr>
          <a:xfrm>
            <a:off x="13583183" y="29994734"/>
            <a:ext cx="5917680" cy="707886"/>
          </a:xfrm>
          <a:prstGeom prst="rect">
            <a:avLst/>
          </a:prstGeom>
          <a:noFill/>
        </p:spPr>
        <p:txBody>
          <a:bodyPr wrap="square" rtlCol="0">
            <a:spAutoFit/>
          </a:bodyPr>
          <a:lstStyle/>
          <a:p>
            <a:pPr algn="ctr"/>
            <a:r>
              <a:rPr lang="en-US" sz="2000" i="1" dirty="0"/>
              <a:t>White light corona image taken with CATE 2024 test setup by Sanjay </a:t>
            </a:r>
            <a:r>
              <a:rPr lang="en-US" sz="2000" i="1" dirty="0" err="1"/>
              <a:t>Gosain</a:t>
            </a:r>
            <a:r>
              <a:rPr lang="en-US" sz="2000" i="1" dirty="0"/>
              <a:t>.</a:t>
            </a:r>
          </a:p>
        </p:txBody>
      </p:sp>
      <p:sp>
        <p:nvSpPr>
          <p:cNvPr id="50" name="TextBox 49">
            <a:extLst>
              <a:ext uri="{FF2B5EF4-FFF2-40B4-BE49-F238E27FC236}">
                <a16:creationId xmlns:a16="http://schemas.microsoft.com/office/drawing/2014/main" id="{5E811A86-487F-BD23-853A-2946F3043C1B}"/>
              </a:ext>
            </a:extLst>
          </p:cNvPr>
          <p:cNvSpPr txBox="1"/>
          <p:nvPr/>
        </p:nvSpPr>
        <p:spPr>
          <a:xfrm>
            <a:off x="15464690" y="8055273"/>
            <a:ext cx="5917680" cy="400110"/>
          </a:xfrm>
          <a:prstGeom prst="rect">
            <a:avLst/>
          </a:prstGeom>
          <a:noFill/>
        </p:spPr>
        <p:txBody>
          <a:bodyPr wrap="square" rtlCol="0">
            <a:spAutoFit/>
          </a:bodyPr>
          <a:lstStyle/>
          <a:p>
            <a:pPr algn="ctr"/>
            <a:r>
              <a:rPr lang="en-US" sz="2000" i="1" dirty="0">
                <a:latin typeface="Arial" panose="020B0604020202020204" pitchFamily="34" charset="0"/>
                <a:cs typeface="Arial" panose="020B0604020202020204" pitchFamily="34" charset="0"/>
              </a:rPr>
              <a:t>Sample coronal spectrum from 2024 eclipse.</a:t>
            </a:r>
          </a:p>
        </p:txBody>
      </p:sp>
      <p:sp>
        <p:nvSpPr>
          <p:cNvPr id="51" name="TextBox 50">
            <a:extLst>
              <a:ext uri="{FF2B5EF4-FFF2-40B4-BE49-F238E27FC236}">
                <a16:creationId xmlns:a16="http://schemas.microsoft.com/office/drawing/2014/main" id="{0A90A495-B874-919C-B639-DD279350F8A0}"/>
              </a:ext>
            </a:extLst>
          </p:cNvPr>
          <p:cNvSpPr txBox="1"/>
          <p:nvPr/>
        </p:nvSpPr>
        <p:spPr>
          <a:xfrm>
            <a:off x="25539302" y="8051038"/>
            <a:ext cx="5917680" cy="400110"/>
          </a:xfrm>
          <a:prstGeom prst="rect">
            <a:avLst/>
          </a:prstGeom>
          <a:noFill/>
        </p:spPr>
        <p:txBody>
          <a:bodyPr wrap="square" rtlCol="0">
            <a:spAutoFit/>
          </a:bodyPr>
          <a:lstStyle/>
          <a:p>
            <a:pPr algn="ctr"/>
            <a:r>
              <a:rPr lang="en-US" sz="2000" i="1" dirty="0">
                <a:latin typeface="Arial" panose="020B0604020202020204" pitchFamily="34" charset="0"/>
                <a:cs typeface="Arial" panose="020B0604020202020204" pitchFamily="34" charset="0"/>
                <a:sym typeface="Wingdings" pitchFamily="2" charset="2"/>
              </a:rPr>
              <a:t>Slit-jaw image from 2024 eclipse.</a:t>
            </a:r>
            <a:endParaRPr lang="en-US" sz="2000" i="1"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97CF6B3E-5183-A7E1-8236-EBAE7D5ABB62}"/>
              </a:ext>
            </a:extLst>
          </p:cNvPr>
          <p:cNvSpPr/>
          <p:nvPr/>
        </p:nvSpPr>
        <p:spPr>
          <a:xfrm>
            <a:off x="33060590" y="27451033"/>
            <a:ext cx="9666287" cy="3605908"/>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53" name="Rectangle 52">
            <a:extLst>
              <a:ext uri="{FF2B5EF4-FFF2-40B4-BE49-F238E27FC236}">
                <a16:creationId xmlns:a16="http://schemas.microsoft.com/office/drawing/2014/main" id="{22ADCAC1-6850-85A9-F608-4088AB7A5DB0}"/>
              </a:ext>
            </a:extLst>
          </p:cNvPr>
          <p:cNvSpPr/>
          <p:nvPr/>
        </p:nvSpPr>
        <p:spPr>
          <a:xfrm>
            <a:off x="33050854" y="27451032"/>
            <a:ext cx="9666287" cy="1109759"/>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Acknowledgements</a:t>
            </a:r>
            <a:endParaRPr lang="en-US" sz="5000" dirty="0">
              <a:solidFill>
                <a:schemeClr val="tx1"/>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8A2C8838-EC17-A14F-64AC-5D64F0B2F246}"/>
              </a:ext>
            </a:extLst>
          </p:cNvPr>
          <p:cNvSpPr txBox="1"/>
          <p:nvPr/>
        </p:nvSpPr>
        <p:spPr>
          <a:xfrm>
            <a:off x="33408068" y="28705801"/>
            <a:ext cx="8891434" cy="2554545"/>
          </a:xfrm>
          <a:prstGeom prst="rect">
            <a:avLst/>
          </a:prstGeom>
          <a:noFill/>
        </p:spPr>
        <p:txBody>
          <a:bodyPr wrap="square" rtlCol="0">
            <a:spAutoFit/>
          </a:bodyPr>
          <a:lstStyle/>
          <a:p>
            <a:r>
              <a:rPr lang="en-US" sz="2000" i="1" dirty="0">
                <a:solidFill>
                  <a:srgbClr val="1C1D1E"/>
                </a:solidFill>
                <a:latin typeface="Open Sans" panose="020F0502020204030204" pitchFamily="34" charset="0"/>
              </a:rPr>
              <a:t>Thanks to Sanjay </a:t>
            </a:r>
            <a:r>
              <a:rPr lang="en-US" sz="2000" i="1" dirty="0" err="1">
                <a:solidFill>
                  <a:srgbClr val="1C1D1E"/>
                </a:solidFill>
                <a:latin typeface="Open Sans" panose="020F0502020204030204" pitchFamily="34" charset="0"/>
              </a:rPr>
              <a:t>Gosain</a:t>
            </a:r>
            <a:r>
              <a:rPr lang="en-US" sz="2000" i="1" dirty="0">
                <a:solidFill>
                  <a:srgbClr val="1C1D1E"/>
                </a:solidFill>
                <a:latin typeface="Open Sans" panose="020F0502020204030204" pitchFamily="34" charset="0"/>
              </a:rPr>
              <a:t> and John Williams for their help during this experiment.</a:t>
            </a:r>
            <a:endParaRPr lang="en-US" sz="2000" b="0" i="1" dirty="0">
              <a:solidFill>
                <a:srgbClr val="1C1D1E"/>
              </a:solidFill>
              <a:effectLst/>
              <a:latin typeface="Open Sans" panose="020F0502020204030204" pitchFamily="34" charset="0"/>
            </a:endParaRPr>
          </a:p>
          <a:p>
            <a:endParaRPr lang="en-US" sz="2000" i="1" dirty="0">
              <a:solidFill>
                <a:srgbClr val="1C1D1E"/>
              </a:solidFill>
              <a:latin typeface="Open Sans" panose="020F0502020204030204" pitchFamily="34" charset="0"/>
            </a:endParaRPr>
          </a:p>
          <a:p>
            <a:r>
              <a:rPr lang="en-US" sz="2000" b="0" i="1" dirty="0">
                <a:solidFill>
                  <a:srgbClr val="1C1D1E"/>
                </a:solidFill>
                <a:effectLst/>
                <a:latin typeface="Open Sans" panose="020F0502020204030204" pitchFamily="34" charset="0"/>
              </a:rPr>
              <a:t>Sarah Bruce acknowledges the support of the University of Colorado’s George Ellery Hale Graduate Student Fellowship and funding from the NSF, </a:t>
            </a:r>
            <a:r>
              <a:rPr lang="en-US" sz="2000" b="0" i="1" dirty="0" err="1">
                <a:solidFill>
                  <a:srgbClr val="1C1D1E"/>
                </a:solidFill>
                <a:effectLst/>
                <a:latin typeface="Open Sans" panose="020F0502020204030204" pitchFamily="34" charset="0"/>
              </a:rPr>
              <a:t>WoU</a:t>
            </a:r>
            <a:r>
              <a:rPr lang="en-US" sz="2000" b="0" i="1" dirty="0">
                <a:solidFill>
                  <a:srgbClr val="1C1D1E"/>
                </a:solidFill>
                <a:effectLst/>
                <a:latin typeface="Open Sans" panose="020F0502020204030204" pitchFamily="34" charset="0"/>
              </a:rPr>
              <a:t>-MMA grant #2129401. Additional travel support was also provided by the University of Colorado Boulder Astrophysical and Planetary Sciences department.</a:t>
            </a:r>
          </a:p>
          <a:p>
            <a:endParaRPr lang="en-US" sz="2000" b="0" i="1" dirty="0">
              <a:solidFill>
                <a:srgbClr val="1C1D1E"/>
              </a:solidFill>
              <a:effectLst/>
              <a:latin typeface="Open Sans" panose="020B0606030504020204" pitchFamily="34" charset="0"/>
            </a:endParaRPr>
          </a:p>
        </p:txBody>
      </p:sp>
    </p:spTree>
    <p:extLst>
      <p:ext uri="{BB962C8B-B14F-4D97-AF65-F5344CB8AC3E}">
        <p14:creationId xmlns:p14="http://schemas.microsoft.com/office/powerpoint/2010/main" val="4137180813"/>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18615</TotalTime>
  <Words>911</Words>
  <Application>Microsoft Macintosh PowerPoint</Application>
  <PresentationFormat>Custom</PresentationFormat>
  <Paragraphs>38</Paragraphs>
  <Slides>1</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vt:i4>
      </vt:variant>
    </vt:vector>
  </HeadingPairs>
  <TitlesOfParts>
    <vt:vector size="8" baseType="lpstr">
      <vt:lpstr>Arial</vt:lpstr>
      <vt:lpstr>Calibri</vt:lpstr>
      <vt:lpstr>Calibri Light</vt:lpstr>
      <vt:lpstr>Open Sans</vt:lpstr>
      <vt:lpstr>FOUR COLUMN - 1</vt:lpstr>
      <vt:lpstr>Custom Design</vt:lpstr>
      <vt:lpstr>1_FOUR COLUMN - 1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Sarah Bruce</cp:lastModifiedBy>
  <cp:revision>92</cp:revision>
  <cp:lastPrinted>2018-10-04T13:58:04Z</cp:lastPrinted>
  <dcterms:created xsi:type="dcterms:W3CDTF">2018-05-04T16:01:53Z</dcterms:created>
  <dcterms:modified xsi:type="dcterms:W3CDTF">2024-08-09T22:44:45Z</dcterms:modified>
</cp:coreProperties>
</file>